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301" r:id="rId4"/>
    <p:sldId id="258" r:id="rId5"/>
    <p:sldId id="259" r:id="rId6"/>
    <p:sldId id="302" r:id="rId7"/>
    <p:sldId id="260" r:id="rId8"/>
    <p:sldId id="261" r:id="rId9"/>
    <p:sldId id="265" r:id="rId10"/>
    <p:sldId id="303" r:id="rId11"/>
    <p:sldId id="264" r:id="rId12"/>
    <p:sldId id="300" r:id="rId13"/>
    <p:sldId id="277" r:id="rId14"/>
    <p:sldId id="262" r:id="rId15"/>
    <p:sldId id="263" r:id="rId16"/>
    <p:sldId id="266" r:id="rId17"/>
    <p:sldId id="267" r:id="rId18"/>
    <p:sldId id="298" r:id="rId19"/>
    <p:sldId id="299" r:id="rId20"/>
    <p:sldId id="304" r:id="rId21"/>
    <p:sldId id="326" r:id="rId22"/>
    <p:sldId id="327" r:id="rId23"/>
    <p:sldId id="328" r:id="rId24"/>
    <p:sldId id="329" r:id="rId25"/>
    <p:sldId id="268" r:id="rId26"/>
    <p:sldId id="273" r:id="rId27"/>
    <p:sldId id="269" r:id="rId28"/>
    <p:sldId id="270" r:id="rId29"/>
    <p:sldId id="271" r:id="rId30"/>
    <p:sldId id="330" r:id="rId31"/>
    <p:sldId id="272" r:id="rId32"/>
    <p:sldId id="275" r:id="rId33"/>
    <p:sldId id="274" r:id="rId34"/>
    <p:sldId id="283" r:id="rId35"/>
    <p:sldId id="282" r:id="rId36"/>
    <p:sldId id="278" r:id="rId37"/>
    <p:sldId id="281" r:id="rId38"/>
    <p:sldId id="280" r:id="rId39"/>
    <p:sldId id="331" r:id="rId40"/>
    <p:sldId id="284" r:id="rId41"/>
    <p:sldId id="285" r:id="rId42"/>
    <p:sldId id="286" r:id="rId43"/>
    <p:sldId id="287" r:id="rId44"/>
    <p:sldId id="288" r:id="rId45"/>
    <p:sldId id="289" r:id="rId46"/>
    <p:sldId id="291" r:id="rId47"/>
    <p:sldId id="290" r:id="rId48"/>
    <p:sldId id="332" r:id="rId49"/>
    <p:sldId id="292" r:id="rId50"/>
    <p:sldId id="305" r:id="rId51"/>
    <p:sldId id="306" r:id="rId52"/>
    <p:sldId id="333" r:id="rId53"/>
    <p:sldId id="295" r:id="rId54"/>
    <p:sldId id="293" r:id="rId55"/>
    <p:sldId id="294" r:id="rId56"/>
    <p:sldId id="296" r:id="rId57"/>
    <p:sldId id="297" r:id="rId58"/>
    <p:sldId id="307" r:id="rId59"/>
    <p:sldId id="309" r:id="rId60"/>
    <p:sldId id="308" r:id="rId61"/>
    <p:sldId id="311" r:id="rId62"/>
    <p:sldId id="312" r:id="rId63"/>
    <p:sldId id="334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1" r:id="rId72"/>
    <p:sldId id="325" r:id="rId73"/>
    <p:sldId id="335" r:id="rId74"/>
    <p:sldId id="336" r:id="rId75"/>
    <p:sldId id="322" r:id="rId76"/>
    <p:sldId id="323" r:id="rId77"/>
    <p:sldId id="324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AF1E7-5434-51F7-CD77-8F500A8F5C14}" v="1031" dt="2024-12-21T12:11:14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7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08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7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352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95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80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00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728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0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51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05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5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00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4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8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45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57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31D1E-5960-4A53-9444-882AB74E44EC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DC9F1-11C2-44FE-895A-D817C617E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640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aider.chat/docs/leaderboards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pprompt" TargetMode="External"/><Relationship Id="rId2" Type="http://schemas.openxmlformats.org/officeDocument/2006/relationships/hyperlink" Target="https://t.me/denissex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.me/ai_newz" TargetMode="External"/><Relationship Id="rId4" Type="http://schemas.openxmlformats.org/officeDocument/2006/relationships/hyperlink" Target="https://t.me/neurogen_news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4B4B-5BEE-4D2F-8CD1-23AF0ACF2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3" y="3500"/>
            <a:ext cx="8791575" cy="266938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ru-RU" sz="66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ИИ для программирования</a:t>
            </a:r>
          </a:p>
        </p:txBody>
      </p:sp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12C1D948-9F58-1289-71F0-289DFEE9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13" y="2669539"/>
            <a:ext cx="3525982" cy="35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F093-1D1E-4177-A5A2-D605BFF1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26BAF-6C38-41A7-B711-11546B26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 – </a:t>
            </a:r>
            <a:r>
              <a:rPr lang="ru-RU" dirty="0"/>
              <a:t>Большая языковая модель.</a:t>
            </a:r>
          </a:p>
          <a:p>
            <a:r>
              <a:rPr lang="ru-RU" dirty="0"/>
              <a:t>Представляет собой продвинутую систему, которая предсказывает следующее слово (точнее, токен) в последовательности слов.</a:t>
            </a:r>
          </a:p>
        </p:txBody>
      </p:sp>
    </p:spTree>
    <p:extLst>
      <p:ext uri="{BB962C8B-B14F-4D97-AF65-F5344CB8AC3E}">
        <p14:creationId xmlns:p14="http://schemas.microsoft.com/office/powerpoint/2010/main" val="174935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C98A-39AA-4586-AEFF-EE181562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LLM-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D770E-DD30-4D6D-9886-81DF16FF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3" y="2097088"/>
            <a:ext cx="4877481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D4668-2736-4F46-8A28-6B3ED2FF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12" y="2097088"/>
            <a:ext cx="641122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3D034-7457-478D-B232-33E76DA9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65" y="424105"/>
            <a:ext cx="3600729" cy="6009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50CD7-8FEE-46A8-8948-1630D857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59" y="424105"/>
            <a:ext cx="3266377" cy="60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632905-EA1A-4016-A273-38EA3BF7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68" y="325841"/>
            <a:ext cx="2726055" cy="605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DE9A0-038D-47BB-B25F-C99B60B65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13" y="325841"/>
            <a:ext cx="4219620" cy="606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66F95C-450F-469D-94A0-1D48B5E21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3" y="325841"/>
            <a:ext cx="2726055" cy="6057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EC392-F768-04E0-6FC4-391C2B7DBA24}"/>
              </a:ext>
            </a:extLst>
          </p:cNvPr>
          <p:cNvSpPr txBox="1"/>
          <p:nvPr/>
        </p:nvSpPr>
        <p:spPr>
          <a:xfrm>
            <a:off x="7807036" y="512618"/>
            <a:ext cx="27432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АЛО ЕТО ЧАТЖПТ???</a:t>
            </a:r>
          </a:p>
        </p:txBody>
      </p:sp>
    </p:spTree>
    <p:extLst>
      <p:ext uri="{BB962C8B-B14F-4D97-AF65-F5344CB8AC3E}">
        <p14:creationId xmlns:p14="http://schemas.microsoft.com/office/powerpoint/2010/main" val="51198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73FB-1562-4FB3-8542-EDBE824E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Объяснение кода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F99D4-B6EB-4B1A-9AE6-0948782C9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97" y="2093244"/>
            <a:ext cx="4586287" cy="4146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1301D-3FA0-4EA9-AAD2-ACA5CF49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003456"/>
            <a:ext cx="5405927" cy="52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94E0-68EF-4766-B58E-E0290901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кода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3BA8CB-FF63-4950-B776-D94EC1F4E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31" y="2071688"/>
            <a:ext cx="2097597" cy="354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92785-D3F8-4C66-A248-564F0A3A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010" y="1891842"/>
            <a:ext cx="3195820" cy="374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83C1C-2CA1-48EA-8507-0A3EC3B1E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2116932"/>
            <a:ext cx="593490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F0B3-1E93-4B76-A634-3D3D7D13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Важность контекста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DFC88-5368-4223-9B9E-4F87C47E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43" y="1665288"/>
            <a:ext cx="5904298" cy="47374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18E66-886B-4BE1-9AAF-60E06855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95" y="2091720"/>
            <a:ext cx="6210863" cy="38846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97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D6CB-4B05-45EA-B19B-B5BAF8A1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Написание тестов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9BEE7-AA2A-49E9-9774-90A59E517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242" y="1658143"/>
            <a:ext cx="2980258" cy="4974321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99A77-2E67-4C11-A870-6F5B94E3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98" y="1661016"/>
            <a:ext cx="2980257" cy="4942349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87CB6-ECE3-418F-B331-B60D0823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456" y="4252436"/>
            <a:ext cx="6106302" cy="1889096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6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8F94D-9DDD-49FA-836E-658C9519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456" y="1976166"/>
            <a:ext cx="6570915" cy="2105244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75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D6F91-571E-4338-83CC-711AD92E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78507"/>
            <a:ext cx="9577387" cy="52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0D3AAB-E742-4736-BC05-3C39F65C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46" y="1589087"/>
            <a:ext cx="9051132" cy="4949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73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829E-92C4-483E-A28D-92B2C917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075" y="609204"/>
            <a:ext cx="3856037" cy="843248"/>
          </a:xfrm>
        </p:spPr>
        <p:txBody>
          <a:bodyPr anchor="t">
            <a:normAutofit/>
          </a:bodyPr>
          <a:lstStyle/>
          <a:p>
            <a:r>
              <a:rPr lang="ru-RU" sz="4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 авторе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64FCC0-538B-4EAA-832C-72F2FAA39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8" y="609204"/>
            <a:ext cx="5639593" cy="56395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1D67-8A70-4DB1-A6AE-AD61BEE8A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31075" y="1452453"/>
            <a:ext cx="385603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Владимир Миронов</a:t>
            </a:r>
          </a:p>
          <a:p>
            <a:r>
              <a:rPr lang="en-US" sz="2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Reksoft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RNT Group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 Software Engineer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2AED195E-9617-29EF-9184-2A946764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144" y="3269673"/>
            <a:ext cx="2751384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4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92A4-CCAA-47B5-A080-88EC5AB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применить изменения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AA06-4D84-490A-82E5-9C85CD4E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80" y="1694954"/>
            <a:ext cx="8758239" cy="478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199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B0E0E-DC46-17AA-5DF9-58B7D3BF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3" y="486374"/>
            <a:ext cx="10861728" cy="58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49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A070F6A8-14CB-69CC-D486-8C32BEA2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1" y="387646"/>
            <a:ext cx="11158779" cy="60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1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28D9AE-4E76-DBB3-AE87-50451A4FB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19" y="401699"/>
            <a:ext cx="11125638" cy="6039330"/>
          </a:xfrm>
        </p:spPr>
      </p:pic>
    </p:spTree>
    <p:extLst>
      <p:ext uri="{BB962C8B-B14F-4D97-AF65-F5344CB8AC3E}">
        <p14:creationId xmlns:p14="http://schemas.microsoft.com/office/powerpoint/2010/main" val="4138572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6B8E445-6B16-D0FE-A8F0-FCA2A993E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361" y="385573"/>
            <a:ext cx="11197525" cy="6091479"/>
          </a:xfrm>
        </p:spPr>
      </p:pic>
    </p:spTree>
    <p:extLst>
      <p:ext uri="{BB962C8B-B14F-4D97-AF65-F5344CB8AC3E}">
        <p14:creationId xmlns:p14="http://schemas.microsoft.com/office/powerpoint/2010/main" val="318578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E1A7-7795-4C3E-8557-8C81F7BE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писать запросы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52B7-E8F9-494B-A1B5-3BAF404DA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Чётко сформулированный запрос.</a:t>
            </a:r>
          </a:p>
          <a:p>
            <a:r>
              <a:rPr lang="ru-RU" dirty="0"/>
              <a:t>Описание желаемого результата и его формата.</a:t>
            </a:r>
          </a:p>
          <a:p>
            <a:r>
              <a:rPr lang="ru-RU" dirty="0"/>
              <a:t>Указание всего необходимого контекста.</a:t>
            </a:r>
          </a:p>
          <a:p>
            <a:r>
              <a:rPr lang="ru-RU" dirty="0"/>
              <a:t>Указание примеров ввода и результата.</a:t>
            </a:r>
          </a:p>
          <a:p>
            <a:r>
              <a:rPr lang="ru-RU" dirty="0"/>
              <a:t>Лучше всего понимают английский язык.</a:t>
            </a:r>
          </a:p>
          <a:p>
            <a:r>
              <a:rPr lang="ru-RU" dirty="0"/>
              <a:t>А ещё их можно обманывать.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8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30F0-A9C1-47C1-B4BF-B4D0F7D8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/>
              <a:t>Чаты с </a:t>
            </a:r>
            <a:r>
              <a:rPr lang="en-US" cap="none" dirty="0"/>
              <a:t>LLM</a:t>
            </a:r>
            <a:endParaRPr lang="ru-RU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B386-93B1-4CBA-BCC0-CC6DE499C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– </a:t>
            </a:r>
            <a:r>
              <a:rPr lang="ru-RU" dirty="0"/>
              <a:t>наиболее универсальная модель.</a:t>
            </a:r>
            <a:endParaRPr lang="en-US" dirty="0"/>
          </a:p>
          <a:p>
            <a:r>
              <a:rPr lang="en-US" dirty="0"/>
              <a:t>Claude 3.5 Sonnet – </a:t>
            </a:r>
            <a:r>
              <a:rPr lang="ru-RU" dirty="0"/>
              <a:t>лучшая в написании кода.</a:t>
            </a:r>
          </a:p>
          <a:p>
            <a:r>
              <a:rPr lang="en-US" dirty="0"/>
              <a:t>Mistral – </a:t>
            </a:r>
            <a:r>
              <a:rPr lang="ru-RU" dirty="0"/>
              <a:t>доступна из России (на данный момент). Бесплатно через </a:t>
            </a:r>
            <a:r>
              <a:rPr lang="en-US" dirty="0"/>
              <a:t>API</a:t>
            </a:r>
            <a:endParaRPr lang="ru-RU" dirty="0"/>
          </a:p>
          <a:p>
            <a:r>
              <a:rPr lang="en-US" dirty="0"/>
              <a:t>Gemini – </a:t>
            </a:r>
            <a:r>
              <a:rPr lang="ru-RU" dirty="0"/>
              <a:t>самое большое контекстное окно.</a:t>
            </a:r>
            <a:r>
              <a:rPr lang="en-US" dirty="0"/>
              <a:t> </a:t>
            </a:r>
            <a:r>
              <a:rPr lang="ru-RU" dirty="0"/>
              <a:t>Бесплатно через </a:t>
            </a:r>
            <a:r>
              <a:rPr lang="en-US" dirty="0"/>
              <a:t>API</a:t>
            </a:r>
            <a:endParaRPr lang="ru-RU" dirty="0"/>
          </a:p>
          <a:p>
            <a:r>
              <a:rPr lang="en-US" dirty="0" err="1"/>
              <a:t>YaGPT</a:t>
            </a:r>
            <a:r>
              <a:rPr lang="en-US" dirty="0"/>
              <a:t>, </a:t>
            </a:r>
            <a:r>
              <a:rPr lang="en-US" dirty="0" err="1"/>
              <a:t>GigaChat</a:t>
            </a:r>
            <a:r>
              <a:rPr lang="ru-RU" dirty="0"/>
              <a:t> – Российские.</a:t>
            </a:r>
            <a:endParaRPr lang="en-US" dirty="0"/>
          </a:p>
          <a:p>
            <a:r>
              <a:rPr lang="en-US" dirty="0"/>
              <a:t>T-Lite, T-Pro – </a:t>
            </a:r>
            <a:r>
              <a:rPr lang="ru-RU" dirty="0"/>
              <a:t>Российские, </a:t>
            </a:r>
            <a:r>
              <a:rPr lang="en-US" dirty="0"/>
              <a:t>open source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317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6243-8745-4F5D-BA73-02428987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Ограничения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3ED8-B1AC-40FF-9D49-063D9137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Неактуальность информации</a:t>
            </a:r>
          </a:p>
          <a:p>
            <a:r>
              <a:rPr lang="ru-RU" dirty="0"/>
              <a:t>Галлюцинации</a:t>
            </a:r>
          </a:p>
          <a:p>
            <a:r>
              <a:rPr lang="ru-RU" dirty="0"/>
              <a:t>Размер контекстного окна</a:t>
            </a:r>
          </a:p>
          <a:p>
            <a:r>
              <a:rPr lang="ru-RU" dirty="0"/>
              <a:t>Неудобно работать с кодом (при функциональности только чата)</a:t>
            </a:r>
          </a:p>
        </p:txBody>
      </p:sp>
    </p:spTree>
    <p:extLst>
      <p:ext uri="{BB962C8B-B14F-4D97-AF65-F5344CB8AC3E}">
        <p14:creationId xmlns:p14="http://schemas.microsoft.com/office/powerpoint/2010/main" val="170688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4EDA-729F-444D-9B0B-D5147936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Retrieval Augmented Generation (RAG)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7D8E-B175-440F-B815-BED6DD0A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информации по данным из документа, переведённым в формат, понятный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LLM.</a:t>
            </a:r>
          </a:p>
          <a:p>
            <a:pPr marL="0" indent="0">
              <a:buNone/>
            </a:pPr>
            <a:r>
              <a:rPr lang="ru-R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Возможности: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информации в интернете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1506227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8B78-A4AB-4955-8AE1-D99DD433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информации</a:t>
            </a:r>
            <a:endParaRPr lang="en-US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ED3F5-8A23-4F44-82CF-EB23231C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73" y="1849842"/>
            <a:ext cx="6674678" cy="46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6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6521-C7CE-45D9-9469-3A209DD8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ИИ?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DA38-79F7-48D4-8687-615722277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уже справляется с частью типовых задач.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развивается очень быстро.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 может быть очень полезен.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будет использовать его первым.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вымрет первым и будет заменён ИИ.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Тот, кто не изучает работу с ИИ останется без работы первым.</a:t>
            </a:r>
          </a:p>
        </p:txBody>
      </p:sp>
    </p:spTree>
    <p:extLst>
      <p:ext uri="{BB962C8B-B14F-4D97-AF65-F5344CB8AC3E}">
        <p14:creationId xmlns:p14="http://schemas.microsoft.com/office/powerpoint/2010/main" val="373044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BCAA3-9CC3-F538-9ADB-6F5016A3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4" y="450552"/>
            <a:ext cx="10952135" cy="59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8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A38C-58B2-4E11-BA1F-736A4EEE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для поиска в интернете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A7868-FF55-44A0-B87F-7F0326F2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Perplexity.ai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один из самых популярных инструментов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Phind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альтернатива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Perplexity,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отзывам лучше в задачах на исследования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You.com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Reddit.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ai-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sara.fly.dev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PubMed. Bitbucket: https://bitbucket.org/mike-ravkine/sara/src/master/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62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32F7-F2ED-488C-8269-CD560BF7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088B5-F7C4-496E-A855-FF5AA2B1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63" y="2097088"/>
            <a:ext cx="7937273" cy="4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7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581A-54BA-4971-800F-ABE47C8E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 с документом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F9744-D1F5-407E-A922-C17264F69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571" y="1707038"/>
            <a:ext cx="5814558" cy="2357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5ED10-6F2F-4CB3-97FA-3E6B053A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45" y="3429000"/>
            <a:ext cx="8776366" cy="30272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654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C74A-392F-4F6F-BB5A-60D67134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Fill-in-the-middle, FIM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7DDE-366B-4B7C-935C-BDA649442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Генерация текста в середине заданного контекста, учитывая его префикс и суффикс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146DA-B91C-4556-95F6-F4B83940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32" y="2828513"/>
            <a:ext cx="6504367" cy="3542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60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A0ED-1D43-4A1D-9396-359EECDF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9EDF-9DFE-43E3-9E3C-CC3234FE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43100"/>
            <a:ext cx="9972047" cy="42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13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BEA2B-E940-41B1-B200-9EDCCFD82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/>
          <a:stretch/>
        </p:blipFill>
        <p:spPr>
          <a:xfrm>
            <a:off x="2777172" y="1739900"/>
            <a:ext cx="6177165" cy="4824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6B6B8-C081-499D-B5CE-3A29062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codestral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093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6B6B8-C081-499D-B5CE-3A29062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64D8B-4E1B-4A59-962F-62C3A1A10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10"/>
          <a:stretch/>
        </p:blipFill>
        <p:spPr>
          <a:xfrm>
            <a:off x="6094412" y="836501"/>
            <a:ext cx="5454391" cy="4804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48B3E-905B-4F7B-8280-A15B0C023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40"/>
          <a:stretch/>
        </p:blipFill>
        <p:spPr>
          <a:xfrm>
            <a:off x="548606" y="2097088"/>
            <a:ext cx="5328848" cy="3543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961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D2B3B7-B7FE-4747-B6BF-0C50DABC4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925"/>
          <a:stretch/>
        </p:blipFill>
        <p:spPr>
          <a:xfrm>
            <a:off x="1860693" y="1754270"/>
            <a:ext cx="8467438" cy="48345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1C2336-1EFD-4F1B-82EF-D7A75D71F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Галлюцинации</a:t>
            </a:r>
          </a:p>
        </p:txBody>
      </p:sp>
    </p:spTree>
    <p:extLst>
      <p:ext uri="{BB962C8B-B14F-4D97-AF65-F5344CB8AC3E}">
        <p14:creationId xmlns:p14="http://schemas.microsoft.com/office/powerpoint/2010/main" val="3774815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AA0FD6-1F2D-44D3-D533-A72D6A76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8" y="473667"/>
            <a:ext cx="10874644" cy="59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2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EF2F22-A426-AB4D-555F-D1F4CEC46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454" y="302629"/>
            <a:ext cx="8357918" cy="6242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05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0478-6EDE-4E48-88A7-ED84CCA3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FIM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4390-6FB2-4FB0-86B3-911608214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3581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SuperMaven</a:t>
            </a:r>
            <a:r>
              <a:rPr lang="en-US" dirty="0"/>
              <a:t> – </a:t>
            </a:r>
            <a:r>
              <a:rPr lang="ru-RU" dirty="0"/>
              <a:t>Бесплатный, быстрый</a:t>
            </a:r>
            <a:endParaRPr lang="en-US" dirty="0"/>
          </a:p>
          <a:p>
            <a:r>
              <a:rPr lang="en-US" dirty="0"/>
              <a:t>GitHub Copilot</a:t>
            </a:r>
          </a:p>
          <a:p>
            <a:r>
              <a:rPr lang="en-US" dirty="0" err="1"/>
              <a:t>Continue.dev</a:t>
            </a:r>
            <a:r>
              <a:rPr lang="en-US" dirty="0"/>
              <a:t> – </a:t>
            </a:r>
            <a:r>
              <a:rPr lang="ru-RU" dirty="0"/>
              <a:t>расширение для </a:t>
            </a:r>
            <a:r>
              <a:rPr lang="en-US" dirty="0" err="1"/>
              <a:t>VSCode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JetBrains</a:t>
            </a:r>
            <a:r>
              <a:rPr lang="ru-RU" dirty="0"/>
              <a:t>, работает с разными моделями, в том числе, локальными. (Модели устанавливаются отдельно)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Также встроены в редакторы</a:t>
            </a:r>
          </a:p>
          <a:p>
            <a:r>
              <a:rPr lang="en-US" dirty="0"/>
              <a:t>Cursor</a:t>
            </a:r>
          </a:p>
          <a:p>
            <a:r>
              <a:rPr lang="en-US" dirty="0"/>
              <a:t>Windsurf</a:t>
            </a:r>
          </a:p>
        </p:txBody>
      </p:sp>
    </p:spTree>
    <p:extLst>
      <p:ext uri="{BB962C8B-B14F-4D97-AF65-F5344CB8AC3E}">
        <p14:creationId xmlns:p14="http://schemas.microsoft.com/office/powerpoint/2010/main" val="3693075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27D8-122F-4579-BA32-F4F09885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F627-0C1E-434C-BB74-9C44DBD7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77898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 – это система, получающая данные о состоянии процессов через внешние инструменты и способная использовать внешние инструменты для управления этими процессами.</a:t>
            </a:r>
          </a:p>
        </p:txBody>
      </p:sp>
      <p:pic>
        <p:nvPicPr>
          <p:cNvPr id="4" name="Picture 3" descr="A group of men in suits and sunglasses&#10;&#10;Description automatically generated">
            <a:extLst>
              <a:ext uri="{FF2B5EF4-FFF2-40B4-BE49-F238E27FC236}">
                <a16:creationId xmlns:a16="http://schemas.microsoft.com/office/drawing/2014/main" id="{A5994F08-1279-FC06-FFFA-FD41F234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27" y="1997560"/>
            <a:ext cx="6096000" cy="40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644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51FD-644E-4A0A-94CB-65461768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70916"/>
            <a:ext cx="9905998" cy="1478570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15CE-6CDF-4389-92E4-8727AEB3F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41668"/>
            <a:ext cx="9905999" cy="43868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«Интеллектуальная система парного программирования в терминале»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Создаёт карту репозитория и использует её при работе.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 редактировать несколько файлов одновременно.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Работает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Git.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Автоматически создаёт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 использовать различные модели, как локальные, так и удалённые.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«режим архитектора», где может сам выбирать файлы для чтения и предлагать готовые решения.</a:t>
            </a:r>
          </a:p>
        </p:txBody>
      </p:sp>
    </p:spTree>
    <p:extLst>
      <p:ext uri="{BB962C8B-B14F-4D97-AF65-F5344CB8AC3E}">
        <p14:creationId xmlns:p14="http://schemas.microsoft.com/office/powerpoint/2010/main" val="508154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запрос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21A6A3-A789-4E49-875C-D9E48B17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503" y="2020887"/>
            <a:ext cx="8789820" cy="39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1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ответ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C42E58-B3BE-4913-9C41-43ED87107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577489"/>
            <a:ext cx="6224587" cy="5201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F4A51-E848-42A7-BCBC-3A69AF26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863014"/>
            <a:ext cx="5296639" cy="1428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432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6FE05D-1979-4421-A8D6-730BB2610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934" y="2249488"/>
            <a:ext cx="896495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96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– Architect mode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запрос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BCD88-7FAA-476B-9332-219F23D93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473" y="2623560"/>
            <a:ext cx="10281880" cy="27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56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37D-D9FD-491D-98E1-D9550E7C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– Architect mode - 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0CB02A-25DE-43E7-BFAD-5455F0FBE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617" y="2263342"/>
            <a:ext cx="9849592" cy="351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918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AAEE3C-6471-4AFD-D7EA-72A3019C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74" y="466628"/>
            <a:ext cx="10900474" cy="5919228"/>
          </a:xfrm>
        </p:spPr>
      </p:pic>
    </p:spTree>
    <p:extLst>
      <p:ext uri="{BB962C8B-B14F-4D97-AF65-F5344CB8AC3E}">
        <p14:creationId xmlns:p14="http://schemas.microsoft.com/office/powerpoint/2010/main" val="1351120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C775-170E-47CA-979D-E87F48552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9286"/>
            <a:ext cx="9905999" cy="3989995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Редактор на основе </a:t>
            </a:r>
            <a:r>
              <a:rPr lang="en-US" dirty="0"/>
              <a:t>VS Code.</a:t>
            </a:r>
          </a:p>
          <a:p>
            <a:r>
              <a:rPr lang="ru-RU" dirty="0"/>
              <a:t>Умеет то же что </a:t>
            </a:r>
            <a:r>
              <a:rPr lang="en-US" dirty="0"/>
              <a:t>Aider</a:t>
            </a:r>
            <a:r>
              <a:rPr lang="ru-RU" dirty="0"/>
              <a:t>*</a:t>
            </a:r>
            <a:r>
              <a:rPr lang="en-US" dirty="0"/>
              <a:t>, </a:t>
            </a:r>
            <a:r>
              <a:rPr lang="ru-RU" dirty="0"/>
              <a:t>но с графическим интерфейсом.</a:t>
            </a:r>
          </a:p>
          <a:p>
            <a:r>
              <a:rPr lang="ru-RU" dirty="0"/>
              <a:t>*Не делает </a:t>
            </a:r>
            <a:r>
              <a:rPr lang="ru-RU" dirty="0" err="1"/>
              <a:t>коммиты</a:t>
            </a:r>
            <a:r>
              <a:rPr lang="ru-RU" dirty="0"/>
              <a:t>.</a:t>
            </a:r>
          </a:p>
          <a:p>
            <a:r>
              <a:rPr lang="ru-RU" dirty="0"/>
              <a:t>Встроенное </a:t>
            </a:r>
            <a:r>
              <a:rPr lang="ru-RU" dirty="0" err="1"/>
              <a:t>автодополнение</a:t>
            </a:r>
            <a:r>
              <a:rPr lang="ru-RU" dirty="0"/>
              <a:t>.</a:t>
            </a:r>
          </a:p>
          <a:p>
            <a:r>
              <a:rPr lang="ru-RU" dirty="0"/>
              <a:t>Умеет выполнять команды в терминале, проверять результат их выполнения.</a:t>
            </a:r>
          </a:p>
          <a:p>
            <a:r>
              <a:rPr lang="ru-RU" dirty="0"/>
              <a:t>Работает пока не достигнет поставленной цели. Использует самопроверку.</a:t>
            </a:r>
          </a:p>
          <a:p>
            <a:r>
              <a:rPr lang="ru-RU" dirty="0"/>
              <a:t>Стоит денег, имеет ограничение по количеству запросов в месяц, запросы можно докупать.</a:t>
            </a:r>
          </a:p>
          <a:p>
            <a:r>
              <a:rPr lang="ru-RU" dirty="0"/>
              <a:t>Недоступен из России (без средств обхода ограничений).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2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9F04-6C98-4152-8AD9-BBA3B4C7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D45B-E989-451B-B907-749340776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Чаты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по интернету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документам.</a:t>
            </a:r>
          </a:p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Автодополнение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кода.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Агенты.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в России, бесплатно и/или локально.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ждёт в ближайшем 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2680624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2E474-F7DB-4C2D-A635-C61B3A3D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068" y="1607344"/>
            <a:ext cx="9056687" cy="49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9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Windsurf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BB123-D50C-4E12-9B01-25AC10C7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37" y="1939670"/>
            <a:ext cx="5101763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A8F2D-D04D-4CC7-8431-DE2CA77C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1939669"/>
            <a:ext cx="5427659" cy="3851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954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B2A684-D927-7284-1B7E-8C4C3066E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347" y="421123"/>
            <a:ext cx="11024419" cy="6006280"/>
          </a:xfrm>
        </p:spPr>
      </p:pic>
    </p:spTree>
    <p:extLst>
      <p:ext uri="{BB962C8B-B14F-4D97-AF65-F5344CB8AC3E}">
        <p14:creationId xmlns:p14="http://schemas.microsoft.com/office/powerpoint/2010/main" val="3597519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14D76-FCD4-4820-8E99-DEDA46E1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4"/>
            <a:ext cx="9905999" cy="449744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dirty="0"/>
              <a:t>Расширение для </a:t>
            </a:r>
            <a:r>
              <a:rPr lang="en-US" dirty="0"/>
              <a:t>VS</a:t>
            </a:r>
            <a:r>
              <a:rPr lang="ru-RU" dirty="0"/>
              <a:t> </a:t>
            </a:r>
            <a:r>
              <a:rPr lang="en-US" dirty="0"/>
              <a:t>Code</a:t>
            </a:r>
            <a:r>
              <a:rPr lang="ru-RU" dirty="0"/>
              <a:t>.</a:t>
            </a:r>
          </a:p>
          <a:p>
            <a:r>
              <a:rPr lang="ru-RU" dirty="0"/>
              <a:t>Бесплатный.</a:t>
            </a:r>
            <a:endParaRPr lang="en-US" dirty="0"/>
          </a:p>
          <a:p>
            <a:r>
              <a:rPr lang="ru-RU" dirty="0"/>
              <a:t>Работает как с локальными, так и с удалёнными моделями.</a:t>
            </a:r>
          </a:p>
          <a:p>
            <a:r>
              <a:rPr lang="ru-RU" dirty="0"/>
              <a:t>При наличии у модели возможности – разрешает отсылать скриншоты и использовать виртуальный браузер для автоматизированной проверки результатов, включая имитацию курсора мыши и ввода с клавиатуры.</a:t>
            </a:r>
          </a:p>
          <a:p>
            <a:r>
              <a:rPr lang="ru-RU" dirty="0"/>
              <a:t>Имеет возможность интегрироваться с различными инструментами.</a:t>
            </a:r>
          </a:p>
          <a:p>
            <a:r>
              <a:rPr lang="ru-RU" dirty="0"/>
              <a:t>Можно использовать с бесплатными моделями, например </a:t>
            </a:r>
            <a:r>
              <a:rPr lang="en-US" dirty="0"/>
              <a:t>Gemini Flash 2.0.</a:t>
            </a:r>
            <a:br>
              <a:rPr lang="en-US" dirty="0"/>
            </a:br>
            <a:r>
              <a:rPr lang="ru-RU" dirty="0"/>
              <a:t>Что делает систему, которая пишет за вас код, абсолютно бесплатной.</a:t>
            </a:r>
          </a:p>
          <a:p>
            <a:r>
              <a:rPr lang="ru-RU" dirty="0"/>
              <a:t>Хорошо работает только с моделями большими и красивыми.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E746CA-290C-42D9-98CC-B15E04D8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927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BD189-CD90-40DE-A72F-1A743972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9" y="1630488"/>
            <a:ext cx="4065587" cy="2265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E5914-B587-405A-9282-9DE83370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17905"/>
            <a:ext cx="4319587" cy="2755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F54B0-9F1A-47CC-A395-0A55D8C99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87" y="418490"/>
            <a:ext cx="4518818" cy="4433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805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E05BB5-935E-4592-A4D2-6A4BA55CF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21" y="587011"/>
            <a:ext cx="4529382" cy="5652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AEF06-6F5F-4A6C-A074-2D72EDF5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492" y="256811"/>
            <a:ext cx="3797508" cy="6097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930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0F2B-32E7-48AC-982C-A740C1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37A1-3DFF-418F-9BDE-09F31A86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93" y="868215"/>
            <a:ext cx="5105613" cy="51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4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1EF4A-3416-453F-9A04-30B336276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"/>
          <a:stretch/>
        </p:blipFill>
        <p:spPr>
          <a:xfrm>
            <a:off x="2102563" y="1123435"/>
            <a:ext cx="7986873" cy="461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262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5FEAB2-D964-4063-904A-3014707C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Создание и/или редактирование приложений целиком.</a:t>
            </a:r>
          </a:p>
          <a:p>
            <a:r>
              <a:rPr lang="ru-RU" dirty="0"/>
              <a:t>Пока что начинает глючить после нескольких запросов.</a:t>
            </a:r>
          </a:p>
          <a:p>
            <a:r>
              <a:rPr lang="ru-RU" dirty="0"/>
              <a:t>Не справляется со сложными проектами/задачами.</a:t>
            </a:r>
          </a:p>
        </p:txBody>
      </p:sp>
    </p:spTree>
    <p:extLst>
      <p:ext uri="{BB962C8B-B14F-4D97-AF65-F5344CB8AC3E}">
        <p14:creationId xmlns:p14="http://schemas.microsoft.com/office/powerpoint/2010/main" val="1919694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6B6F0-6AE7-45BB-9035-8DD44081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94" y="1855788"/>
            <a:ext cx="8994835" cy="40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89DA04-02F0-4FA6-A567-CC55030C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441787"/>
            <a:ext cx="7493000" cy="5237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7F910-804B-4AD2-A2D9-AD38EF3779B0}"/>
              </a:ext>
            </a:extLst>
          </p:cNvPr>
          <p:cNvSpPr txBox="1"/>
          <p:nvPr/>
        </p:nvSpPr>
        <p:spPr>
          <a:xfrm>
            <a:off x="4240780" y="5733126"/>
            <a:ext cx="396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(Eminem – Rap God)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11189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Bolt.new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65799D-EEF2-4E6F-8706-98D2F0DBF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68" y="1682195"/>
            <a:ext cx="9285287" cy="45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(</a:t>
            </a:r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Pythagora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84620-FCE3-4D31-B58C-B48ABD71E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Создаёт план будущего приложения (или его изменения)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Разбивает задачи на эпики, таски 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сабтаски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последовательно исполняет их.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Проверяет сам себя.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Требует человека для проверки результата. Пока что.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бесплатную версию (пока только для терминала)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платную версию, которая работает плагином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Code.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Медленный. Глючит. Подойдёт для тех, кто не умеет программировать. Или чтобы работала над чем-то в фоне.</a:t>
            </a:r>
          </a:p>
        </p:txBody>
      </p:sp>
    </p:spTree>
    <p:extLst>
      <p:ext uri="{BB962C8B-B14F-4D97-AF65-F5344CB8AC3E}">
        <p14:creationId xmlns:p14="http://schemas.microsoft.com/office/powerpoint/2010/main" val="845795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C4CA-57A1-4408-9CFE-B8E23283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Pythagora</a:t>
            </a:r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пример работы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8BC77-F1BC-4B6E-95D8-5423C9DA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91" y="233051"/>
            <a:ext cx="3753509" cy="6391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CEC4F-3A1B-489C-8188-5F25A34B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1" y="2097088"/>
            <a:ext cx="763059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14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7DC4-612B-4259-9F81-478F0501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Интегрируется в мессенджеры.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Интегрируется в </a:t>
            </a:r>
            <a:r>
              <a:rPr lang="ru-RU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Реагируется на сообщения в чате и комментарии в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внутри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Стоит $500 в месяц.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Глупый и глючный. С задачами не справляется. Пока что.</a:t>
            </a:r>
          </a:p>
        </p:txBody>
      </p:sp>
    </p:spTree>
    <p:extLst>
      <p:ext uri="{BB962C8B-B14F-4D97-AF65-F5344CB8AC3E}">
        <p14:creationId xmlns:p14="http://schemas.microsoft.com/office/powerpoint/2010/main" val="4246472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локально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7DC4-612B-4259-9F81-478F0501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бесплатный инструмент для запуска сервера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общаться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командной строки.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бесплатная, имеет графический интерфейс, много настроек, умеет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Квантизация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сжатие модели для уменьшения объёма потребляемой памяти. Сжатие до 4-х бит на вес обычно считается приемлемым.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 модели – в целом размер модели, как правило, напрямую влияет на качество результата. Но есть и исключения - новые маленькие модели, как правило, работают лучше старых и больших.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Видеокарты – позволяют моделям работать намного быстрее. Чем больше объём видеопамяти – тем большую модель можно запустить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средствами видеокарты (графического чипа).</a:t>
            </a:r>
          </a:p>
        </p:txBody>
      </p:sp>
    </p:spTree>
    <p:extLst>
      <p:ext uri="{BB962C8B-B14F-4D97-AF65-F5344CB8AC3E}">
        <p14:creationId xmlns:p14="http://schemas.microsoft.com/office/powerpoint/2010/main" val="23045613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299AD-01B7-42FD-AB7F-715EE99C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34" y="2097088"/>
            <a:ext cx="968827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73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76D01-59EE-4156-9095-EB85186B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5"/>
          <a:stretch/>
        </p:blipFill>
        <p:spPr>
          <a:xfrm>
            <a:off x="2952021" y="292099"/>
            <a:ext cx="8095390" cy="6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45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7BF2A-1348-492D-A184-6FAF569C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3936999"/>
            <a:ext cx="6427788" cy="2737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9132E-1D62-4579-B9EE-5AEB8A44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895414"/>
            <a:ext cx="10011703" cy="1812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2993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C95AE-5F28-4BC1-A6CE-A75A2032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54" y="1613430"/>
            <a:ext cx="7619091" cy="46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863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4A5-C112-4687-86F5-FDE8032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C95AE-5F28-4BC1-A6CE-A75A2032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054" y="279930"/>
            <a:ext cx="7619091" cy="4678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3EA87-26B4-4776-8DB5-296CD85B3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5428213"/>
            <a:ext cx="6183670" cy="8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1DB2-EB48-4F66-8B30-19A590C5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Подопытный (</a:t>
            </a: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filmgu.ru)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2C870-BAB0-4514-B637-E81D30A59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0" y="2097088"/>
            <a:ext cx="6109066" cy="35417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10438-6E14-47E0-BCA7-E1C3E1A1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32" y="849009"/>
            <a:ext cx="4214488" cy="51599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6432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75C-50E2-40BC-9C6C-8CE9334D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использовать?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06D0-A807-4F2F-8B68-FCE17DF7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4086"/>
            <a:ext cx="9905999" cy="4015395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подключить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Aider, Cline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Ollama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и, возможно,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 Studio).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кода использовать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Qwen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-Coder 2.5.1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2.5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Общего назначения –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Llama 3.2.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русском языке –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T-lite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T-pro.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Чем больше модель – тем большие задачи можно давать. Маленьким – изменение одной или нескольких строк, побольше – использование в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Continue.dev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файлами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большие и умные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(32b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большое контекстное окно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в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Cline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GPT-Pilot.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8050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попробовать?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/>
          <a:lstStyle/>
          <a:p>
            <a:r>
              <a:rPr lang="en-US" dirty="0"/>
              <a:t>idx.google.com – </a:t>
            </a:r>
            <a:r>
              <a:rPr lang="ru-RU" dirty="0"/>
              <a:t>бесплатно, доступно из России, онлайн редактор с ИИ</a:t>
            </a:r>
          </a:p>
          <a:p>
            <a:r>
              <a:rPr lang="en-US" dirty="0"/>
              <a:t>mistral.ai – </a:t>
            </a:r>
            <a:r>
              <a:rPr lang="ru-RU" dirty="0"/>
              <a:t>Чат, бесплатный, доступен из России, также доступен бесплатный </a:t>
            </a:r>
            <a:r>
              <a:rPr lang="en-US" dirty="0"/>
              <a:t>API.</a:t>
            </a:r>
          </a:p>
          <a:p>
            <a:r>
              <a:rPr lang="en-US" dirty="0"/>
              <a:t>proxyapi.ru </a:t>
            </a:r>
            <a:r>
              <a:rPr lang="ru-RU" dirty="0"/>
              <a:t>и его аналоги – доступ к </a:t>
            </a:r>
            <a:r>
              <a:rPr lang="en-US" dirty="0"/>
              <a:t>API </a:t>
            </a:r>
            <a:r>
              <a:rPr lang="ru-RU" dirty="0"/>
              <a:t>из России. Подходит для подключения </a:t>
            </a:r>
            <a:r>
              <a:rPr lang="en-US" dirty="0" err="1"/>
              <a:t>Continue.dev</a:t>
            </a:r>
            <a:r>
              <a:rPr lang="en-US" dirty="0"/>
              <a:t>, Aider, Cline </a:t>
            </a:r>
            <a:r>
              <a:rPr lang="ru-RU" dirty="0"/>
              <a:t>и т.д.. Дорого.</a:t>
            </a:r>
          </a:p>
          <a:p>
            <a:r>
              <a:rPr lang="en-US" dirty="0"/>
              <a:t>chatru.net </a:t>
            </a:r>
            <a:r>
              <a:rPr lang="ru-RU" dirty="0"/>
              <a:t>и аналоги – доступ к иностранным чатам с </a:t>
            </a:r>
            <a:r>
              <a:rPr lang="en-US" dirty="0"/>
              <a:t>LLM, </a:t>
            </a:r>
            <a:r>
              <a:rPr lang="ru-RU" dirty="0"/>
              <a:t>которые заблокировали Россию. Большая часть - платно.</a:t>
            </a:r>
          </a:p>
          <a:p>
            <a:r>
              <a:rPr lang="ru-RU" dirty="0"/>
              <a:t>Средства обхода блокировок + иностранная карта (напр. </a:t>
            </a:r>
            <a:r>
              <a:rPr lang="en-US" dirty="0" err="1"/>
              <a:t>Ininal</a:t>
            </a:r>
            <a:r>
              <a:rPr lang="en-US" dirty="0"/>
              <a:t>)</a:t>
            </a:r>
            <a:r>
              <a:rPr lang="ru-RU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285940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лучше?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</a:rPr>
              <a:t>https://lmarena.ai/?leaderboard</a:t>
            </a: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https://aider.chat/docs/leaderboards/</a:t>
            </a:r>
            <a:endParaRPr lang="en-US">
              <a:solidFill>
                <a:srgbClr val="00B0F0"/>
              </a:solidFill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</a:rPr>
              <a:t>https://www.swebench.com/</a:t>
            </a:r>
            <a:endParaRPr lang="ru-RU" dirty="0">
              <a:solidFill>
                <a:srgbClr val="00B0F0"/>
              </a:solidFill>
            </a:endParaRPr>
          </a:p>
          <a:p>
            <a:endParaRPr lang="ru-RU" dirty="0">
              <a:solidFill>
                <a:srgbClr val="00B0F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0825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BAB0-3A5F-4EAC-86DB-71B8DE6D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27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https://t.me/denissexy</a:t>
            </a:r>
            <a:endParaRPr lang="en-US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https://t.me/ppprompt</a:t>
            </a:r>
            <a:endParaRPr lang="en-US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https://t.me/neurogen_news</a:t>
            </a:r>
            <a:endParaRPr lang="ru-RU" dirty="0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rgbClr val="00B0F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https://t.me/ai_newz</a:t>
            </a:r>
            <a:endParaRPr lang="ru-RU" dirty="0">
              <a:solidFill>
                <a:srgbClr val="00B0F0"/>
              </a:solidFill>
              <a:ea typeface="+mn-lt"/>
              <a:cs typeface="+mn-lt"/>
            </a:endParaRPr>
          </a:p>
          <a:p>
            <a:endParaRPr lang="ru-RU" dirty="0">
              <a:solidFill>
                <a:srgbClr val="00B0F0"/>
              </a:solidFill>
            </a:endParaRPr>
          </a:p>
          <a:p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64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Чего ждать в будущем?</a:t>
            </a:r>
            <a:r>
              <a:rPr lang="en-US" dirty="0"/>
              <a:t> 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003491-1F9F-D24C-70FA-915FCB92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4503"/>
            <a:ext cx="9905999" cy="42275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Расширение</a:t>
            </a:r>
            <a:r>
              <a:rPr lang="en-US" dirty="0"/>
              <a:t> </a:t>
            </a:r>
            <a:r>
              <a:rPr lang="en-US" dirty="0" err="1"/>
              <a:t>возможностей</a:t>
            </a:r>
            <a:r>
              <a:rPr lang="en-US" dirty="0"/>
              <a:t> </a:t>
            </a:r>
            <a:r>
              <a:rPr lang="en-US" dirty="0" err="1"/>
              <a:t>нейросетей</a:t>
            </a:r>
            <a:r>
              <a:rPr lang="en-US" dirty="0"/>
              <a:t>. </a:t>
            </a:r>
            <a:r>
              <a:rPr lang="en-US" dirty="0" err="1"/>
              <a:t>Улучшение</a:t>
            </a:r>
            <a:r>
              <a:rPr lang="en-US" dirty="0"/>
              <a:t> </a:t>
            </a:r>
            <a:r>
              <a:rPr lang="en-US" dirty="0" err="1"/>
              <a:t>качества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 и </a:t>
            </a:r>
            <a:r>
              <a:rPr lang="en-US" dirty="0" err="1"/>
              <a:t>сложности</a:t>
            </a:r>
            <a:r>
              <a:rPr lang="en-US" dirty="0"/>
              <a:t> </a:t>
            </a:r>
            <a:r>
              <a:rPr lang="en-US" dirty="0" err="1"/>
              <a:t>выполняемых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.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проприетарных</a:t>
            </a:r>
            <a:r>
              <a:rPr lang="en-US" dirty="0"/>
              <a:t>, </a:t>
            </a:r>
            <a:r>
              <a:rPr lang="en-US" dirty="0" err="1"/>
              <a:t>так</a:t>
            </a:r>
            <a:r>
              <a:rPr lang="en-US" dirty="0"/>
              <a:t> и open-source </a:t>
            </a:r>
            <a:r>
              <a:rPr lang="en-US" dirty="0" err="1"/>
              <a:t>моделей</a:t>
            </a:r>
            <a:r>
              <a:rPr lang="en-US" dirty="0"/>
              <a:t>.</a:t>
            </a:r>
          </a:p>
          <a:p>
            <a:r>
              <a:rPr lang="en-US" dirty="0" err="1"/>
              <a:t>Интеграцию</a:t>
            </a:r>
            <a:r>
              <a:rPr lang="en-US" dirty="0"/>
              <a:t> </a:t>
            </a:r>
            <a:r>
              <a:rPr lang="en-US" dirty="0" err="1"/>
              <a:t>со</a:t>
            </a:r>
            <a:r>
              <a:rPr lang="en-US" dirty="0"/>
              <a:t> </a:t>
            </a:r>
            <a:r>
              <a:rPr lang="en-US" dirty="0" err="1"/>
              <a:t>всё</a:t>
            </a:r>
            <a:r>
              <a:rPr lang="en-US" dirty="0"/>
              <a:t> </a:t>
            </a:r>
            <a:r>
              <a:rPr lang="en-US" dirty="0" err="1"/>
              <a:t>большим</a:t>
            </a:r>
            <a:r>
              <a:rPr lang="en-US" dirty="0"/>
              <a:t> </a:t>
            </a:r>
            <a:r>
              <a:rPr lang="en-US" dirty="0" err="1"/>
              <a:t>количеством</a:t>
            </a:r>
            <a:r>
              <a:rPr lang="en-US" dirty="0"/>
              <a:t> </a:t>
            </a:r>
            <a:r>
              <a:rPr lang="en-US" dirty="0" err="1"/>
              <a:t>инструментов</a:t>
            </a:r>
            <a:r>
              <a:rPr lang="en-US" dirty="0"/>
              <a:t> - </a:t>
            </a:r>
            <a:r>
              <a:rPr lang="en-US" dirty="0" err="1"/>
              <a:t>чаты</a:t>
            </a:r>
            <a:r>
              <a:rPr lang="en-US" dirty="0"/>
              <a:t>, </a:t>
            </a:r>
            <a:r>
              <a:rPr lang="en-US" dirty="0" err="1"/>
              <a:t>репозитории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, </a:t>
            </a:r>
            <a:r>
              <a:rPr lang="en-US" dirty="0" err="1"/>
              <a:t>персональные</a:t>
            </a:r>
            <a:r>
              <a:rPr lang="en-US" dirty="0"/>
              <a:t> </a:t>
            </a:r>
            <a:r>
              <a:rPr lang="en-US" dirty="0" err="1"/>
              <a:t>компьютеры</a:t>
            </a:r>
            <a:r>
              <a:rPr lang="en-US" dirty="0"/>
              <a:t>.</a:t>
            </a:r>
          </a:p>
          <a:p>
            <a:r>
              <a:rPr lang="en-US" dirty="0" err="1"/>
              <a:t>Удешевление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ИИ.</a:t>
            </a:r>
          </a:p>
          <a:p>
            <a:r>
              <a:rPr lang="en-US" dirty="0" err="1"/>
              <a:t>Обязательность</a:t>
            </a:r>
            <a:r>
              <a:rPr lang="en-US" dirty="0"/>
              <a:t> </a:t>
            </a:r>
            <a:r>
              <a:rPr lang="en-US" dirty="0" err="1"/>
              <a:t>изучения</a:t>
            </a:r>
            <a:r>
              <a:rPr lang="en-US" dirty="0"/>
              <a:t> и </a:t>
            </a:r>
            <a:r>
              <a:rPr lang="en-US" dirty="0" err="1"/>
              <a:t>использования</a:t>
            </a:r>
            <a:r>
              <a:rPr lang="en-US" dirty="0"/>
              <a:t> </a:t>
            </a:r>
            <a:r>
              <a:rPr lang="en-US" dirty="0" err="1"/>
              <a:t>инструментов</a:t>
            </a:r>
            <a:r>
              <a:rPr lang="en-US" dirty="0"/>
              <a:t> ИИ.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западе</a:t>
            </a:r>
            <a:r>
              <a:rPr lang="en-US" dirty="0"/>
              <a:t> в </a:t>
            </a:r>
            <a:r>
              <a:rPr lang="en-US" dirty="0" err="1"/>
              <a:t>некоторые</a:t>
            </a:r>
            <a:r>
              <a:rPr lang="en-US" dirty="0"/>
              <a:t> </a:t>
            </a:r>
            <a:r>
              <a:rPr lang="en-US" dirty="0" err="1"/>
              <a:t>компании</a:t>
            </a:r>
            <a:r>
              <a:rPr lang="en-US" dirty="0"/>
              <a:t> </a:t>
            </a:r>
            <a:r>
              <a:rPr lang="en-US" dirty="0" err="1"/>
              <a:t>уже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принимают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работу</a:t>
            </a:r>
            <a:r>
              <a:rPr lang="en-US" dirty="0"/>
              <a:t> </a:t>
            </a:r>
            <a:r>
              <a:rPr lang="en-US" dirty="0" err="1"/>
              <a:t>умения</a:t>
            </a:r>
            <a:r>
              <a:rPr lang="en-US" dirty="0"/>
              <a:t> </a:t>
            </a:r>
            <a:r>
              <a:rPr lang="en-US" dirty="0" err="1"/>
              <a:t>работать</a:t>
            </a:r>
            <a:r>
              <a:rPr lang="en-US" dirty="0"/>
              <a:t> с </a:t>
            </a:r>
            <a:r>
              <a:rPr lang="en-US" dirty="0" err="1"/>
              <a:t>инструментами</a:t>
            </a:r>
            <a:r>
              <a:rPr lang="en-US" dirty="0"/>
              <a:t> ИИ.</a:t>
            </a:r>
          </a:p>
        </p:txBody>
      </p:sp>
    </p:spTree>
    <p:extLst>
      <p:ext uri="{BB962C8B-B14F-4D97-AF65-F5344CB8AC3E}">
        <p14:creationId xmlns:p14="http://schemas.microsoft.com/office/powerpoint/2010/main" val="1498537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pic>
        <p:nvPicPr>
          <p:cNvPr id="1030" name="Picture 6" descr="Ada Lovelace, painted portrait circa 1836">
            <a:extLst>
              <a:ext uri="{FF2B5EF4-FFF2-40B4-BE49-F238E27FC236}">
                <a16:creationId xmlns:a16="http://schemas.microsoft.com/office/drawing/2014/main" id="{B4302DFB-ECF3-462E-98B6-96A0BD9F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11948"/>
            <a:ext cx="3143250" cy="4986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6DAC9E-E97A-4274-A1B4-C0E21292FAAB}"/>
              </a:ext>
            </a:extLst>
          </p:cNvPr>
          <p:cNvSpPr/>
          <p:nvPr/>
        </p:nvSpPr>
        <p:spPr>
          <a:xfrm>
            <a:off x="4952999" y="209708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Подобно тому, как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Жаккардов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ткацкий станок может ткать цветы и листья, аналитическая машина способна создавать алгебраические формулы, а в перспективе — писать музыку, писать картины — и укажет «науке такие пути, какие нам и не снились»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80C5F-B23E-4A6C-8B45-ED41EC8D918F}"/>
              </a:ext>
            </a:extLst>
          </p:cNvPr>
          <p:cNvSpPr txBox="1"/>
          <p:nvPr/>
        </p:nvSpPr>
        <p:spPr>
          <a:xfrm>
            <a:off x="6451600" y="1221482"/>
            <a:ext cx="2410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Ада Лавлейс</a:t>
            </a:r>
          </a:p>
        </p:txBody>
      </p:sp>
    </p:spTree>
    <p:extLst>
      <p:ext uri="{BB962C8B-B14F-4D97-AF65-F5344CB8AC3E}">
        <p14:creationId xmlns:p14="http://schemas.microsoft.com/office/powerpoint/2010/main" val="834822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C882-05D8-4DA8-AF63-56346D89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pic>
        <p:nvPicPr>
          <p:cNvPr id="1026" name="Picture 2" descr="Claude Shannon, the Father of the Information Age, Turns 1100100 | The ...">
            <a:extLst>
              <a:ext uri="{FF2B5EF4-FFF2-40B4-BE49-F238E27FC236}">
                <a16:creationId xmlns:a16="http://schemas.microsoft.com/office/drawing/2014/main" id="{7BE13B13-721D-405D-A9D7-D098100FC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17" y="387350"/>
            <a:ext cx="3962594" cy="608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025653-6273-4581-8C83-7A9F27A0E5B5}"/>
              </a:ext>
            </a:extLst>
          </p:cNvPr>
          <p:cNvSpPr txBox="1"/>
          <p:nvPr/>
        </p:nvSpPr>
        <p:spPr>
          <a:xfrm>
            <a:off x="1141413" y="2097088"/>
            <a:ext cx="5422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«Я представляю себе такое будущее, в котором мы будем для роботов тем, чем сейчас являются собаки для людей»</a:t>
            </a:r>
          </a:p>
          <a:p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	Клод Шеннон</a:t>
            </a:r>
          </a:p>
        </p:txBody>
      </p:sp>
    </p:spTree>
    <p:extLst>
      <p:ext uri="{BB962C8B-B14F-4D97-AF65-F5344CB8AC3E}">
        <p14:creationId xmlns:p14="http://schemas.microsoft.com/office/powerpoint/2010/main" val="30107328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56F4D5-ACFC-43F7-A30A-9661F34AC713}"/>
              </a:ext>
            </a:extLst>
          </p:cNvPr>
          <p:cNvSpPr txBox="1"/>
          <p:nvPr/>
        </p:nvSpPr>
        <p:spPr>
          <a:xfrm>
            <a:off x="2708694" y="528935"/>
            <a:ext cx="6774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4" name="Picture 3" descr="A qr code with a dinosaur&#10;&#10;Description automatically generated">
            <a:extLst>
              <a:ext uri="{FF2B5EF4-FFF2-40B4-BE49-F238E27FC236}">
                <a16:creationId xmlns:a16="http://schemas.microsoft.com/office/drawing/2014/main" id="{75202B24-55B9-C09D-8D82-AB3C9606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11102"/>
            <a:ext cx="3525982" cy="3525982"/>
          </a:xfrm>
          <a:prstGeom prst="rect">
            <a:avLst/>
          </a:prstGeom>
        </p:spPr>
      </p:pic>
      <p:pic>
        <p:nvPicPr>
          <p:cNvPr id="6" name="Picture 5" descr="A qr code with a person&amp;#39;s face&#10;&#10;Description automatically generated">
            <a:extLst>
              <a:ext uri="{FF2B5EF4-FFF2-40B4-BE49-F238E27FC236}">
                <a16:creationId xmlns:a16="http://schemas.microsoft.com/office/drawing/2014/main" id="{6493C789-3655-F17D-90A1-193F17D1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82" y="2708564"/>
            <a:ext cx="2945347" cy="3525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D9D93-EEA9-4734-1FDA-8C78444D061A}"/>
              </a:ext>
            </a:extLst>
          </p:cNvPr>
          <p:cNvSpPr txBox="1"/>
          <p:nvPr/>
        </p:nvSpPr>
        <p:spPr>
          <a:xfrm>
            <a:off x="2299854" y="20574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Презентация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A8505-697D-E71E-A519-71C3C0610F7F}"/>
              </a:ext>
            </a:extLst>
          </p:cNvPr>
          <p:cNvSpPr txBox="1"/>
          <p:nvPr/>
        </p:nvSpPr>
        <p:spPr>
          <a:xfrm>
            <a:off x="7439890" y="20573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Я</a:t>
            </a:r>
          </a:p>
        </p:txBody>
      </p:sp>
    </p:spTree>
    <p:extLst>
      <p:ext uri="{BB962C8B-B14F-4D97-AF65-F5344CB8AC3E}">
        <p14:creationId xmlns:p14="http://schemas.microsoft.com/office/powerpoint/2010/main" val="32603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5F99-9735-4847-B3A4-823CEC9E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movies.controller.ts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3C505-26F0-4139-AA43-9A91225A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097088"/>
            <a:ext cx="8178800" cy="42859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81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C519-FBDF-4F13-8F37-6B8A03FB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movies.service.ts</a:t>
            </a:r>
            <a:endParaRPr lang="ru-RU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EE1DB-EFE9-4895-81F0-513B4235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9" y="2198689"/>
            <a:ext cx="5345371" cy="2047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F1456-607D-4481-BD43-35D40C90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10" y="1254614"/>
            <a:ext cx="6130976" cy="1967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4B2B7-EF9B-4511-85B1-3843F7B8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10" y="3635584"/>
            <a:ext cx="5611846" cy="22638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1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2292</TotalTime>
  <Words>1354</Words>
  <Application>Microsoft Office PowerPoint</Application>
  <PresentationFormat>Widescreen</PresentationFormat>
  <Paragraphs>173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Circuit</vt:lpstr>
      <vt:lpstr>Инструменты ИИ для программирования</vt:lpstr>
      <vt:lpstr>Об авторе</vt:lpstr>
      <vt:lpstr>Почему ИИ?</vt:lpstr>
      <vt:lpstr>PowerPoint Presentation</vt:lpstr>
      <vt:lpstr>Темы</vt:lpstr>
      <vt:lpstr>PowerPoint Presentation</vt:lpstr>
      <vt:lpstr>Подопытный (filmgu.ru)</vt:lpstr>
      <vt:lpstr>movies.controller.ts</vt:lpstr>
      <vt:lpstr>movies.service.ts</vt:lpstr>
      <vt:lpstr>LLM</vt:lpstr>
      <vt:lpstr>LLM-чаты</vt:lpstr>
      <vt:lpstr>PowerPoint Presentation</vt:lpstr>
      <vt:lpstr>PowerPoint Presentation</vt:lpstr>
      <vt:lpstr>Объяснение кода</vt:lpstr>
      <vt:lpstr>Написание кода</vt:lpstr>
      <vt:lpstr>Важность контекста</vt:lpstr>
      <vt:lpstr>Написание тестов</vt:lpstr>
      <vt:lpstr>Continue.dev</vt:lpstr>
      <vt:lpstr>Continue.dev</vt:lpstr>
      <vt:lpstr>Continue.dev – применить изменения</vt:lpstr>
      <vt:lpstr>PowerPoint Presentation</vt:lpstr>
      <vt:lpstr>PowerPoint Presentation</vt:lpstr>
      <vt:lpstr>PowerPoint Presentation</vt:lpstr>
      <vt:lpstr>PowerPoint Presentation</vt:lpstr>
      <vt:lpstr>Как писать запросы</vt:lpstr>
      <vt:lpstr>Чаты с LLM</vt:lpstr>
      <vt:lpstr>Ограничения</vt:lpstr>
      <vt:lpstr>Retrieval Augmented Generation (RAG)</vt:lpstr>
      <vt:lpstr>Поиск информации</vt:lpstr>
      <vt:lpstr>PowerPoint Presentation</vt:lpstr>
      <vt:lpstr>Инструменты для поиска в интернете</vt:lpstr>
      <vt:lpstr>Чат с документом</vt:lpstr>
      <vt:lpstr>Чат с документом</vt:lpstr>
      <vt:lpstr>Автодополнение (Fill-in-the-middle, FIM)</vt:lpstr>
      <vt:lpstr>Windsurf</vt:lpstr>
      <vt:lpstr>Continue.dev + codestral</vt:lpstr>
      <vt:lpstr>Контекст</vt:lpstr>
      <vt:lpstr>Галлюцинации</vt:lpstr>
      <vt:lpstr>PowerPoint Presentation</vt:lpstr>
      <vt:lpstr>Инструменты FIM</vt:lpstr>
      <vt:lpstr>Агенты</vt:lpstr>
      <vt:lpstr>Aider</vt:lpstr>
      <vt:lpstr>Aider - запрос</vt:lpstr>
      <vt:lpstr>Aider - ответ</vt:lpstr>
      <vt:lpstr>Aider - результат</vt:lpstr>
      <vt:lpstr>Aider – Architect mode - запрос</vt:lpstr>
      <vt:lpstr>Aider – Architect mode - результат</vt:lpstr>
      <vt:lpstr>PowerPoint Presentation</vt:lpstr>
      <vt:lpstr>Windsurf</vt:lpstr>
      <vt:lpstr>Windsurf</vt:lpstr>
      <vt:lpstr>Windsurf</vt:lpstr>
      <vt:lpstr>PowerPoint Presentation</vt:lpstr>
      <vt:lpstr>Cline</vt:lpstr>
      <vt:lpstr>Cline</vt:lpstr>
      <vt:lpstr>Cline</vt:lpstr>
      <vt:lpstr>Cline</vt:lpstr>
      <vt:lpstr>PowerPoint Presentation</vt:lpstr>
      <vt:lpstr>Bolt.new </vt:lpstr>
      <vt:lpstr>Bolt.new </vt:lpstr>
      <vt:lpstr>Bolt.new </vt:lpstr>
      <vt:lpstr>GPT-Pilot (Pythagora)</vt:lpstr>
      <vt:lpstr>Pythagora, пример работы</vt:lpstr>
      <vt:lpstr>Devin</vt:lpstr>
      <vt:lpstr>Запуск локально</vt:lpstr>
      <vt:lpstr>Ollama</vt:lpstr>
      <vt:lpstr>Ollama</vt:lpstr>
      <vt:lpstr>Ollama</vt:lpstr>
      <vt:lpstr>LM Studio</vt:lpstr>
      <vt:lpstr>LM Studio</vt:lpstr>
      <vt:lpstr>Как использовать?</vt:lpstr>
      <vt:lpstr>Как попробовать?</vt:lpstr>
      <vt:lpstr>Что лучше?</vt:lpstr>
      <vt:lpstr>Новости</vt:lpstr>
      <vt:lpstr>Чего ждать в будущем? </vt:lpstr>
      <vt:lpstr>Заключение</vt:lpstr>
      <vt:lpstr>Заключение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Инструменты ИИ для программирования</dc:title>
  <dc:creator>Vladimir Mironov2</dc:creator>
  <cp:lastModifiedBy>Vladimir Mironov2</cp:lastModifiedBy>
  <cp:revision>285</cp:revision>
  <dcterms:created xsi:type="dcterms:W3CDTF">2024-12-17T07:35:17Z</dcterms:created>
  <dcterms:modified xsi:type="dcterms:W3CDTF">2024-12-21T12:14:49Z</dcterms:modified>
</cp:coreProperties>
</file>